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49" r:id="rId2"/>
    <p:sldId id="752" r:id="rId3"/>
    <p:sldId id="762" r:id="rId4"/>
    <p:sldId id="763" r:id="rId5"/>
    <p:sldId id="764" r:id="rId6"/>
    <p:sldId id="765" r:id="rId7"/>
    <p:sldId id="766" r:id="rId8"/>
    <p:sldId id="767" r:id="rId9"/>
    <p:sldId id="768" r:id="rId10"/>
    <p:sldId id="761" r:id="rId11"/>
  </p:sldIdLst>
  <p:sldSz cx="19799300" cy="11160125"/>
  <p:notesSz cx="6858000" cy="9144000"/>
  <p:embeddedFontLst>
    <p:embeddedFont>
      <p:font typeface="Tinkoff Sans" panose="02000506050000020004" pitchFamily="2" charset="0"/>
      <p:regular r:id="rId14"/>
      <p:bold r:id="rId15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749"/>
            <p14:sldId id="752"/>
            <p14:sldId id="762"/>
            <p14:sldId id="763"/>
            <p14:sldId id="764"/>
            <p14:sldId id="765"/>
            <p14:sldId id="766"/>
            <p14:sldId id="767"/>
            <p14:sldId id="768"/>
            <p14:sldId id="761"/>
          </p14:sldIdLst>
        </p14:section>
        <p14:section name="Сетка в презентациях" id="{0E16339E-237F-0148-B0B0-4DDEDCDA4132}">
          <p14:sldIdLst/>
        </p14:section>
        <p14:section name="Цвета в презентации" id="{80934B76-7569-894D-96FA-E96BC818DA44}">
          <p14:sldIdLst/>
        </p14:section>
        <p14:section name="Библиотека 3D/Иконок" id="{51DFFC75-6FF6-AC47-AAB9-9EBF00776929}">
          <p14:sldIdLst/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/>
        </p14:section>
        <p14:section name="Слайды наполнители/Текст" id="{AAC21082-8BF7-E34B-9E25-3EF50ACF95F1}">
          <p14:sldIdLst/>
        </p14:section>
        <p14:section name="Слайд с темами" id="{D54C36DA-9F9E-AB4B-B77E-3DF56173D731}">
          <p14:sldIdLst/>
        </p14:section>
        <p14:section name="Слайды /Текст+Изображение" id="{C46A06CE-C523-2046-897A-802C8D9FFBDA}">
          <p14:sldIdLst/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/>
        </p14:section>
        <p14:section name="Слайд с сотрудниками" id="{6AB4839B-B6AE-7446-B880-037AEBCBC1F6}">
          <p14:sldIdLst/>
        </p14:section>
        <p14:section name="Слайды с макапами" id="{CA9118DE-A53F-E544-9DE6-0FA0EAD83900}">
          <p14:sldIdLst/>
        </p14:section>
        <p14:section name="Слайды с картой" id="{AC83F3A3-D46E-3E4A-8A91-76A9388703F3}">
          <p14:sldIdLst/>
        </p14:section>
        <p14:section name="Roadmap" id="{6A885FB0-B1C6-3A46-81BC-B9A906CE248F}">
          <p14:sldIdLst/>
        </p14:section>
        <p14:section name="Слайды с календарем" id="{0C56B804-AE79-EE4D-ABCE-39619EC08C8E}">
          <p14:sldIdLst/>
        </p14:section>
        <p14:section name="Воронка" id="{A0032DC6-6AE8-3A45-A001-6A57B645DBF7}">
          <p14:sldIdLst/>
        </p14:section>
        <p14:section name="Графики" id="{08E34C14-3F76-CA4A-90B2-B8B54DBC723A}">
          <p14:sldIdLst/>
        </p14:section>
        <p14:section name="Слайды с таблицой" id="{14093536-FB84-5748-83FC-4474707A736E}">
          <p14:sldIdLst/>
        </p14:section>
        <p14:section name="Завершающий слайд" id="{629D2865-0EDD-ED4A-B2F7-13BC98080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BF9"/>
    <a:srgbClr val="FFDD2C"/>
    <a:srgbClr val="F6F6F6"/>
    <a:srgbClr val="9CC2FC"/>
    <a:srgbClr val="E5ECFF"/>
    <a:srgbClr val="000000"/>
    <a:srgbClr val="F5F5F8"/>
    <a:srgbClr val="F6F5FA"/>
    <a:srgbClr val="F5F5F9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1"/>
    <p:restoredTop sz="82490"/>
  </p:normalViewPr>
  <p:slideViewPr>
    <p:cSldViewPr snapToGrid="0" snapToObjects="1" showGuides="1">
      <p:cViewPr varScale="1">
        <p:scale>
          <a:sx n="62" d="100"/>
          <a:sy n="62" d="100"/>
        </p:scale>
        <p:origin x="216" y="328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08.02.2024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83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16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81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841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409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266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52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17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70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4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775BBF-30B7-BE89-A44F-7AA603622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471" y="319634"/>
            <a:ext cx="3543815" cy="2786172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06C31-448E-45E4-EA42-FA20CDFA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9AFAA-76EB-1DA7-6EA2-B5D99D195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227812-F548-E9EA-D541-780A40473B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927" y="446254"/>
            <a:ext cx="5857983" cy="182120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9" r:id="rId4"/>
    <p:sldLayoutId id="2147483766" r:id="rId5"/>
    <p:sldLayoutId id="2147483752" r:id="rId6"/>
    <p:sldLayoutId id="2147483768" r:id="rId7"/>
    <p:sldLayoutId id="2147483758" r:id="rId8"/>
    <p:sldLayoutId id="2147483764" r:id="rId9"/>
    <p:sldLayoutId id="2147483753" r:id="rId10"/>
    <p:sldLayoutId id="2147483751" r:id="rId11"/>
    <p:sldLayoutId id="2147483742" r:id="rId12"/>
    <p:sldLayoutId id="2147483658" r:id="rId13"/>
    <p:sldLayoutId id="2147483659" r:id="rId14"/>
    <p:sldLayoutId id="2147483709" r:id="rId15"/>
    <p:sldLayoutId id="2147483741" r:id="rId16"/>
    <p:sldLayoutId id="2147483675" r:id="rId17"/>
    <p:sldLayoutId id="2147483745" r:id="rId18"/>
    <p:sldLayoutId id="2147483744" r:id="rId19"/>
    <p:sldLayoutId id="2147483767" r:id="rId20"/>
    <p:sldLayoutId id="2147483754" r:id="rId21"/>
    <p:sldLayoutId id="2147483757" r:id="rId22"/>
    <p:sldLayoutId id="2147483750" r:id="rId23"/>
    <p:sldLayoutId id="2147483712" r:id="rId24"/>
    <p:sldLayoutId id="2147483761" r:id="rId25"/>
    <p:sldLayoutId id="2147483762" r:id="rId26"/>
    <p:sldLayoutId id="2147483763" r:id="rId27"/>
    <p:sldLayoutId id="2147483760" r:id="rId28"/>
    <p:sldLayoutId id="2147483756" r:id="rId29"/>
    <p:sldLayoutId id="2147483706" r:id="rId30"/>
    <p:sldLayoutId id="2147483711" r:id="rId31"/>
    <p:sldLayoutId id="2147483716" r:id="rId32"/>
    <p:sldLayoutId id="2147483714" r:id="rId33"/>
    <p:sldLayoutId id="2147483743" r:id="rId34"/>
    <p:sldLayoutId id="2147483755" r:id="rId35"/>
    <p:sldLayoutId id="2147483749" r:id="rId36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hyperlink" Target="https://docs.docker.com/desktop/install/windows-instal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nikolaev/java_h2/tree/main/s1_dock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docs.docker.com/guides/get-started/" TargetMode="External"/><Relationship Id="rId7" Type="http://schemas.openxmlformats.org/officeDocument/2006/relationships/hyperlink" Target="https://man7.org/linux/man-pages/man7/cgroups.7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man7.org/linux/man-pages/man7/namespaces.7.html" TargetMode="External"/><Relationship Id="rId5" Type="http://schemas.openxmlformats.org/officeDocument/2006/relationships/hyperlink" Target="https://www.youtube.com/watch?v=3c-iBn73dDE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www.youtube.com/watch?v=_TsSmSu57Zo" TargetMode="External"/><Relationship Id="rId9" Type="http://schemas.openxmlformats.org/officeDocument/2006/relationships/hyperlink" Target="https://www.manning.com/books/docker-in-practice-second-edi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851005" y="4302829"/>
            <a:ext cx="8618962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Введение в </a:t>
            </a:r>
            <a:r>
              <a:rPr lang="en-US" sz="6000" b="1" dirty="0">
                <a:latin typeface="Tinkoff Sans" panose="02000506050000020004" pitchFamily="2" charset="0"/>
              </a:rPr>
              <a:t>Docker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851005" y="6678035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" sz="2400" dirty="0">
                <a:latin typeface="Tinkoff Sans" panose="02000506050000020004" pitchFamily="2" charset="0"/>
              </a:rPr>
              <a:t>Backend-</a:t>
            </a:r>
            <a:r>
              <a:rPr lang="ru-RU" sz="2400" dirty="0">
                <a:latin typeface="Tinkoff Sans" panose="02000506050000020004" pitchFamily="2" charset="0"/>
              </a:rPr>
              <a:t>разработка</a:t>
            </a:r>
            <a:r>
              <a:rPr lang="ru-RU" sz="2400" i="0" u="none" strike="noStrike" dirty="0">
                <a:effectLst/>
                <a:latin typeface="Tinkoff Sans" panose="02000506050000020004" pitchFamily="2" charset="0"/>
              </a:rPr>
              <a:t> на </a:t>
            </a:r>
            <a:r>
              <a:rPr lang="en" sz="2400" i="0" u="none" strike="noStrike" dirty="0">
                <a:effectLst/>
                <a:latin typeface="Tinkoff Sans" panose="02000506050000020004" pitchFamily="2" charset="0"/>
              </a:rPr>
              <a:t>Java 2024</a:t>
            </a:r>
            <a:endParaRPr lang="ru-RU" sz="2400" dirty="0">
              <a:latin typeface="Tinkoff Sans" panose="02000506050000020004" pitchFamily="2" charset="0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2CD63B-EF94-F7F5-DA62-BF11B5E50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F5F5F8"/>
          </a:solidFill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227390" y="1153670"/>
            <a:ext cx="7497246" cy="9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17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Он такой один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07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Что такое </a:t>
            </a:r>
            <a:r>
              <a:rPr lang="en-US" sz="6000" b="1" dirty="0">
                <a:latin typeface="Tinkoff Sans" panose="02000506050000020004" pitchFamily="2" charset="0"/>
              </a:rPr>
              <a:t>Docker?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pic>
        <p:nvPicPr>
          <p:cNvPr id="1026" name="Picture 2" descr="Что такое Docker? | AWS">
            <a:extLst>
              <a:ext uri="{FF2B5EF4-FFF2-40B4-BE49-F238E27FC236}">
                <a16:creationId xmlns:a16="http://schemas.microsoft.com/office/drawing/2014/main" id="{B2273D9C-4D2C-5E85-8D0E-A16DDC303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9" r="25572"/>
          <a:stretch/>
        </p:blipFill>
        <p:spPr bwMode="auto">
          <a:xfrm>
            <a:off x="6866626" y="564013"/>
            <a:ext cx="174253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0C21C-6231-C3DF-4707-B93243EE545D}"/>
              </a:ext>
            </a:extLst>
          </p:cNvPr>
          <p:cNvSpPr txBox="1"/>
          <p:nvPr/>
        </p:nvSpPr>
        <p:spPr>
          <a:xfrm>
            <a:off x="9023230" y="1243976"/>
            <a:ext cx="10270652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Платформа для разработки, поставки и исполнения приложений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Позволяет собирать и запускать приложения в изолированном окружении (контейнерах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)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Другими словами, </a:t>
            </a:r>
            <a:r>
              <a:rPr lang="en" sz="3200" dirty="0"/>
              <a:t>Docker – </a:t>
            </a:r>
            <a:r>
              <a:rPr lang="ru-RU" sz="3200" dirty="0"/>
              <a:t>это платформа контейнеризации, которую можно использовать для упаковки программного обеспечения в контейнеры и запуска его на целевых машинах.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07ADD-163F-74F3-1221-E3D8B91BF44B}"/>
              </a:ext>
            </a:extLst>
          </p:cNvPr>
          <p:cNvSpPr txBox="1"/>
          <p:nvPr/>
        </p:nvSpPr>
        <p:spPr>
          <a:xfrm>
            <a:off x="6866626" y="6122294"/>
            <a:ext cx="12427256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Поднять окружение для разработки приложения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Протестировать приложение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Доставить приложение в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PROD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QA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 err="1"/>
              <a:t>Оркестрировать</a:t>
            </a:r>
            <a:r>
              <a:rPr lang="ru-RU" sz="3200" dirty="0"/>
              <a:t> приложения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5A86A-6C5D-5577-248A-BB414AE06054}"/>
              </a:ext>
            </a:extLst>
          </p:cNvPr>
          <p:cNvSpPr txBox="1"/>
          <p:nvPr/>
        </p:nvSpPr>
        <p:spPr>
          <a:xfrm>
            <a:off x="11575851" y="5486463"/>
            <a:ext cx="300880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/>
              <a:t>Docker </a:t>
            </a:r>
            <a:r>
              <a:rPr lang="ru-RU" sz="3200" dirty="0"/>
              <a:t>поможет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8B742-051B-6F16-D854-5D13694BCBB2}"/>
              </a:ext>
            </a:extLst>
          </p:cNvPr>
          <p:cNvSpPr txBox="1"/>
          <p:nvPr/>
        </p:nvSpPr>
        <p:spPr>
          <a:xfrm>
            <a:off x="11575850" y="659203"/>
            <a:ext cx="33305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Что такое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Docker?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53F9B-6023-8DE7-07FE-FEE5EF5BB450}"/>
              </a:ext>
            </a:extLst>
          </p:cNvPr>
          <p:cNvSpPr txBox="1"/>
          <p:nvPr/>
        </p:nvSpPr>
        <p:spPr>
          <a:xfrm>
            <a:off x="11575850" y="8628601"/>
            <a:ext cx="300880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Преимущества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EFBFC-85D5-3D6C-92B1-5629666863A4}"/>
              </a:ext>
            </a:extLst>
          </p:cNvPr>
          <p:cNvSpPr txBox="1"/>
          <p:nvPr/>
        </p:nvSpPr>
        <p:spPr>
          <a:xfrm>
            <a:off x="7027519" y="9260687"/>
            <a:ext cx="1242725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Легковесная и быстрая альтернатива виртуальным машинам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Хорошо подходит для </a:t>
            </a:r>
            <a:r>
              <a:rPr kumimoji="0" lang="ru-RU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микросервисов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Легко использовать в </a:t>
            </a:r>
            <a:r>
              <a:rPr lang="en-US" sz="3200" dirty="0"/>
              <a:t>CI/CD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48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Контейнер </a:t>
            </a:r>
            <a:r>
              <a:rPr lang="en-US" sz="6000" b="1" dirty="0">
                <a:latin typeface="Tinkoff Sans" panose="02000506050000020004" pitchFamily="2" charset="0"/>
              </a:rPr>
              <a:t>vs </a:t>
            </a:r>
            <a:r>
              <a:rPr lang="ru-RU" sz="6000" b="1" dirty="0">
                <a:latin typeface="Tinkoff Sans" panose="02000506050000020004" pitchFamily="2" charset="0"/>
              </a:rPr>
              <a:t>виртуальная машина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7A5D78-C139-EE34-C7AF-BEC89F97F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80" y="370373"/>
            <a:ext cx="12780030" cy="4433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C48797-39E5-2CB3-3208-6FBD6B656DFC}"/>
              </a:ext>
            </a:extLst>
          </p:cNvPr>
          <p:cNvSpPr txBox="1"/>
          <p:nvPr/>
        </p:nvSpPr>
        <p:spPr>
          <a:xfrm>
            <a:off x="6866626" y="5278582"/>
            <a:ext cx="6205138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latin typeface="-webkit-standard"/>
              </a:rPr>
              <a:t>П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олностью эмулируют </a:t>
            </a: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hardware</a:t>
            </a:r>
            <a:endParaRPr lang="ru-RU" sz="3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latin typeface="-webkit-standard"/>
              </a:rPr>
              <a:t>З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апускается отдельная операционная система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Более тяжелые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Virtual Box, VMWare, QEMU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409FA-F97D-080F-11DE-C572DAAD6FEF}"/>
              </a:ext>
            </a:extLst>
          </p:cNvPr>
          <p:cNvSpPr txBox="1"/>
          <p:nvPr/>
        </p:nvSpPr>
        <p:spPr>
          <a:xfrm>
            <a:off x="13144895" y="5278582"/>
            <a:ext cx="6205138" cy="5509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latin typeface="-webkit-standard"/>
              </a:rPr>
              <a:t>З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апускаются на операционной системе хоста, используя механизмы </a:t>
            </a: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Namespaces (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что видит контейнер) и </a:t>
            </a:r>
            <a:r>
              <a:rPr lang="en" sz="3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CGroups</a:t>
            </a: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какие ресурсы - </a:t>
            </a:r>
            <a:r>
              <a:rPr lang="en" sz="3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cpu</a:t>
            </a: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mem, 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доступны контейнеру) для изоляции</a:t>
            </a:r>
            <a:endParaRPr lang="ru-RU" sz="3200" dirty="0">
              <a:latin typeface="-webkit-standard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latin typeface="-webkit-standard"/>
              </a:rPr>
              <a:t>С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одержат весь необходимый софт для запуска приложения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3200" cap="none" spc="0" normalizeH="0" baseline="0" dirty="0">
                <a:ln>
                  <a:noFill/>
                </a:ln>
                <a:uFillTx/>
                <a:latin typeface="-webkit-standard"/>
                <a:ea typeface="Tinkoff Sans"/>
                <a:cs typeface="Tinkoff Sans"/>
                <a:sym typeface="Tinkoff Sans"/>
              </a:rPr>
              <a:t>Легковесные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" sz="3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Docker, LXC, CRI-O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9876861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Установка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48797-39E5-2CB3-3208-6FBD6B656DFC}"/>
              </a:ext>
            </a:extLst>
          </p:cNvPr>
          <p:cNvSpPr txBox="1"/>
          <p:nvPr/>
        </p:nvSpPr>
        <p:spPr>
          <a:xfrm>
            <a:off x="7041479" y="1578989"/>
            <a:ext cx="119139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Официальный сайт </a:t>
            </a:r>
            <a:r>
              <a:rPr lang="en" sz="3200" b="0" i="0" dirty="0">
                <a:effectLst/>
                <a:hlinkClick r:id="rId3"/>
              </a:rPr>
              <a:t>https://www.docker.com</a:t>
            </a:r>
            <a:endParaRPr lang="ru-RU" sz="3200" b="0" i="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ECC19-9036-EDD7-841B-2FF7B942E85B}"/>
              </a:ext>
            </a:extLst>
          </p:cNvPr>
          <p:cNvSpPr txBox="1"/>
          <p:nvPr/>
        </p:nvSpPr>
        <p:spPr>
          <a:xfrm>
            <a:off x="7041479" y="2598163"/>
            <a:ext cx="119139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Инструкция </a:t>
            </a:r>
            <a:r>
              <a:rPr lang="en" sz="3200" b="0" i="0" dirty="0">
                <a:effectLst/>
                <a:hlinkClick r:id="rId4"/>
              </a:rPr>
              <a:t>https://docs.docker.com/desktop/install/windows-install/</a:t>
            </a:r>
            <a:endParaRPr lang="ru-RU" sz="3200" b="0" i="0" dirty="0"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499115-3F9C-1F4B-E80E-F5885E1F9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617" y="4187062"/>
            <a:ext cx="9495663" cy="53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86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Образы и контейнеры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48797-39E5-2CB3-3208-6FBD6B656DFC}"/>
              </a:ext>
            </a:extLst>
          </p:cNvPr>
          <p:cNvSpPr txBox="1"/>
          <p:nvPr/>
        </p:nvSpPr>
        <p:spPr>
          <a:xfrm>
            <a:off x="7041479" y="477553"/>
            <a:ext cx="11913941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Образ </a:t>
            </a:r>
            <a:r>
              <a:rPr kumimoji="0" lang="e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 </a:t>
            </a:r>
            <a:r>
              <a:rPr kumimoji="0" lang="e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–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это снимок или схема библиотек и зависимостей, необходимых в контейнере для запуска приложения.</a:t>
            </a:r>
            <a:endParaRPr lang="ru-RU" sz="3200" b="0" i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0CE53-DC33-0398-5B4D-40551C609ED2}"/>
              </a:ext>
            </a:extLst>
          </p:cNvPr>
          <p:cNvSpPr txBox="1"/>
          <p:nvPr/>
        </p:nvSpPr>
        <p:spPr>
          <a:xfrm>
            <a:off x="7041478" y="1966897"/>
            <a:ext cx="11913941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200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Это шаблоны, доступные только для чтения и содержащие инструкции по созданию контейнера</a:t>
            </a:r>
            <a:endParaRPr lang="ru-RU" sz="3200" b="0" i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4CE22-4462-5C35-6237-074EB986C9F8}"/>
              </a:ext>
            </a:extLst>
          </p:cNvPr>
          <p:cNvSpPr txBox="1"/>
          <p:nvPr/>
        </p:nvSpPr>
        <p:spPr>
          <a:xfrm>
            <a:off x="7041478" y="3335322"/>
            <a:ext cx="11913941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200" b="1" i="0" u="none" strike="noStrike" dirty="0">
                <a:solidFill>
                  <a:srgbClr val="333333"/>
                </a:solidFill>
                <a:effectLst/>
                <a:latin typeface="AmazonEmber"/>
              </a:rPr>
              <a:t>Контейнер </a:t>
            </a:r>
            <a:r>
              <a:rPr lang="en" sz="3200" b="1" i="0" u="none" strike="noStrike" dirty="0">
                <a:solidFill>
                  <a:srgbClr val="333333"/>
                </a:solidFill>
                <a:effectLst/>
                <a:latin typeface="AmazonEmber"/>
              </a:rPr>
              <a:t>Docker </a:t>
            </a:r>
            <a:r>
              <a:rPr lang="en" sz="3200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– </a:t>
            </a:r>
            <a:r>
              <a:rPr lang="ru-RU" sz="3200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это автономное запускаемое программное приложение или сервис. С другой стороны, образ </a:t>
            </a:r>
            <a:r>
              <a:rPr lang="en" sz="3200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Docker – </a:t>
            </a:r>
            <a:r>
              <a:rPr lang="ru-RU" sz="3200" b="0" i="0" u="none" strike="noStrike" dirty="0">
                <a:solidFill>
                  <a:srgbClr val="333333"/>
                </a:solidFill>
                <a:effectLst/>
                <a:latin typeface="AmazonEmber"/>
              </a:rPr>
              <a:t>это шаблон, загруженный в контейнер для его запуска, например набор инструкций.</a:t>
            </a:r>
            <a:endParaRPr lang="ru-RU" sz="3200" b="0" i="0" dirty="0">
              <a:effectLst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FA04FDD7-EB7D-FFE3-4C3C-DF6F89ECA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80759"/>
              </p:ext>
            </p:extLst>
          </p:nvPr>
        </p:nvGraphicFramePr>
        <p:xfrm>
          <a:off x="7041478" y="5735991"/>
          <a:ext cx="1191394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6971">
                  <a:extLst>
                    <a:ext uri="{9D8B030D-6E8A-4147-A177-3AD203B41FA5}">
                      <a16:colId xmlns:a16="http://schemas.microsoft.com/office/drawing/2014/main" val="4257408850"/>
                    </a:ext>
                  </a:extLst>
                </a:gridCol>
                <a:gridCol w="5956971">
                  <a:extLst>
                    <a:ext uri="{9D8B030D-6E8A-4147-A177-3AD203B41FA5}">
                      <a16:colId xmlns:a16="http://schemas.microsoft.com/office/drawing/2014/main" val="428343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3200" b="1" dirty="0">
                          <a:latin typeface="Tinkoff Sans" panose="02000506050000020004" pitchFamily="2" charset="0"/>
                        </a:rPr>
                        <a:t>Контейнер</a:t>
                      </a:r>
                    </a:p>
                  </a:txBody>
                  <a:tcPr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200" b="1" dirty="0">
                          <a:latin typeface="Tinkoff Sans" panose="02000506050000020004" pitchFamily="2" charset="0"/>
                        </a:rPr>
                        <a:t>Образ</a:t>
                      </a:r>
                    </a:p>
                  </a:txBody>
                  <a:tcPr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45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Создается из образа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Создается из </a:t>
                      </a:r>
                      <a:r>
                        <a:rPr lang="en-US" sz="3200" dirty="0" err="1">
                          <a:latin typeface="Tinkoff Sans" panose="02000506050000020004" pitchFamily="2" charset="0"/>
                        </a:rPr>
                        <a:t>Dockerfile</a:t>
                      </a:r>
                      <a:endParaRPr lang="ru-RU" sz="3200" dirty="0">
                        <a:latin typeface="Tinkoff Sans" panose="0200050605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6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Слой контейнера (доступен для записи)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Состоит из слоев (наборов изменений)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2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Допускают модификацию во время выполнения (запись/изменения файлов), но не влияют на образ или другие контейнеры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>
                          <a:latin typeface="Tinkoff Sans" panose="02000506050000020004" pitchFamily="2" charset="0"/>
                        </a:rPr>
                        <a:t>Нельзя изменить после создания. Для внесения изменений нужно создать новый образ.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08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625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en-US" sz="6000" b="1" dirty="0" err="1">
                <a:latin typeface="Tinkoff Sans" panose="02000506050000020004" pitchFamily="2" charset="0"/>
              </a:rPr>
              <a:t>Dockerfile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48797-39E5-2CB3-3208-6FBD6B656DFC}"/>
              </a:ext>
            </a:extLst>
          </p:cNvPr>
          <p:cNvSpPr txBox="1"/>
          <p:nvPr/>
        </p:nvSpPr>
        <p:spPr>
          <a:xfrm>
            <a:off x="7041479" y="477553"/>
            <a:ext cx="1191394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Dockerfile</a:t>
            </a:r>
            <a:r>
              <a:rPr kumimoji="0" lang="en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— </a:t>
            </a:r>
            <a:r>
              <a:rPr kumimoji="0" lang="ru-RU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это текстовый файл с инструкциями, необходимыми для создания образа контейнера. Эти инструкции включают идентификацию существующего образа, используемого в качестве основы, команды, выполняемые в процессе создания образа, и команду, которая будет выполняться при развертывании новых экземпляров этого образа контейнера.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ru-RU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 build </a:t>
            </a:r>
            <a:r>
              <a:rPr kumimoji="0" lang="en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— </a:t>
            </a:r>
            <a:r>
              <a:rPr kumimoji="0" lang="ru-RU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команда подсистемы </a:t>
            </a:r>
            <a:r>
              <a:rPr kumimoji="0" lang="en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Docker, </a:t>
            </a:r>
            <a:r>
              <a:rPr kumimoji="0" lang="ru-RU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использующая файл </a:t>
            </a:r>
            <a:r>
              <a:rPr kumimoji="0" lang="en" sz="32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Dockerfile</a:t>
            </a:r>
            <a:r>
              <a:rPr kumimoji="0" lang="en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  <a:r>
              <a:rPr kumimoji="0" lang="ru-RU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и запускающая процесс создания образа.</a:t>
            </a:r>
            <a:endParaRPr lang="ru-RU" sz="3200" i="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92B49-B93A-8EA4-B83E-113A0FD55F08}"/>
              </a:ext>
            </a:extLst>
          </p:cNvPr>
          <p:cNvSpPr txBox="1"/>
          <p:nvPr/>
        </p:nvSpPr>
        <p:spPr>
          <a:xfrm>
            <a:off x="7041479" y="5894926"/>
            <a:ext cx="11473559" cy="2677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FROM eclipse-temurin:17-jdk-alpine </a:t>
            </a:r>
            <a:endParaRPr lang="ru-RU" sz="2800" b="0" i="0" u="none" strike="noStrike" dirty="0">
              <a:solidFill>
                <a:srgbClr val="FFFFFF"/>
              </a:solidFill>
              <a:effectLst/>
              <a:latin typeface="Monaco" pitchFamily="2" charset="0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VOLUME /</a:t>
            </a:r>
            <a:r>
              <a:rPr lang="en" sz="2800" b="0" i="0" u="none" strike="noStrike" dirty="0" err="1">
                <a:solidFill>
                  <a:srgbClr val="FFFFFF"/>
                </a:solidFill>
                <a:effectLst/>
                <a:latin typeface="Monaco" pitchFamily="2" charset="0"/>
              </a:rPr>
              <a:t>tmp</a:t>
            </a: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 </a:t>
            </a:r>
            <a:endParaRPr lang="ru-RU" sz="2800" b="0" i="0" u="none" strike="noStrike" dirty="0">
              <a:solidFill>
                <a:srgbClr val="FFFFFF"/>
              </a:solidFill>
              <a:effectLst/>
              <a:latin typeface="Monaco" pitchFamily="2" charset="0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COPY target/*.jar </a:t>
            </a:r>
            <a:r>
              <a:rPr lang="en" sz="2800" b="0" i="0" u="none" strike="noStrike" dirty="0" err="1">
                <a:solidFill>
                  <a:srgbClr val="FFFFFF"/>
                </a:solidFill>
                <a:effectLst/>
                <a:latin typeface="Monaco" pitchFamily="2" charset="0"/>
              </a:rPr>
              <a:t>app.jar</a:t>
            </a: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 </a:t>
            </a:r>
            <a:endParaRPr lang="ru-RU" sz="2800" b="0" i="0" u="none" strike="noStrike" dirty="0">
              <a:solidFill>
                <a:srgbClr val="FFFFFF"/>
              </a:solidFill>
              <a:effectLst/>
              <a:latin typeface="Monaco" pitchFamily="2" charset="0"/>
            </a:endParaRPr>
          </a:p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ENTRYPOINT [</a:t>
            </a:r>
            <a:r>
              <a:rPr lang="en" sz="2800" b="0" i="0" u="none" strike="noStrike" dirty="0">
                <a:solidFill>
                  <a:srgbClr val="1F98FF"/>
                </a:solidFill>
                <a:effectLst/>
                <a:latin typeface="Monaco" pitchFamily="2" charset="0"/>
              </a:rPr>
              <a:t>"java"</a:t>
            </a: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,</a:t>
            </a:r>
            <a:r>
              <a:rPr lang="en" sz="2800" b="0" i="0" u="none" strike="noStrike" dirty="0">
                <a:solidFill>
                  <a:srgbClr val="1F98FF"/>
                </a:solidFill>
                <a:effectLst/>
                <a:latin typeface="Monaco" pitchFamily="2" charset="0"/>
              </a:rPr>
              <a:t>"-jar"</a:t>
            </a: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,</a:t>
            </a:r>
            <a:r>
              <a:rPr lang="en" sz="2800" b="0" i="0" u="none" strike="noStrike" dirty="0">
                <a:solidFill>
                  <a:srgbClr val="1F98FF"/>
                </a:solidFill>
                <a:effectLst/>
                <a:latin typeface="Monaco" pitchFamily="2" charset="0"/>
              </a:rPr>
              <a:t>"/</a:t>
            </a:r>
            <a:r>
              <a:rPr lang="en" sz="2800" b="0" i="0" u="none" strike="noStrike" dirty="0" err="1">
                <a:solidFill>
                  <a:srgbClr val="1F98FF"/>
                </a:solidFill>
                <a:effectLst/>
                <a:latin typeface="Monaco" pitchFamily="2" charset="0"/>
              </a:rPr>
              <a:t>app.jar</a:t>
            </a:r>
            <a:r>
              <a:rPr lang="en" sz="2800" b="0" i="0" u="none" strike="noStrike" dirty="0">
                <a:solidFill>
                  <a:srgbClr val="1F98FF"/>
                </a:solidFill>
                <a:effectLst/>
                <a:latin typeface="Monaco" pitchFamily="2" charset="0"/>
              </a:rPr>
              <a:t>"</a:t>
            </a:r>
            <a:r>
              <a:rPr lang="en" sz="28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]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87B06-EFF1-3AD1-8E14-CB2CFB6DF1CA}"/>
              </a:ext>
            </a:extLst>
          </p:cNvPr>
          <p:cNvSpPr txBox="1"/>
          <p:nvPr/>
        </p:nvSpPr>
        <p:spPr>
          <a:xfrm>
            <a:off x="6990519" y="5101305"/>
            <a:ext cx="119139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200" dirty="0"/>
              <a:t>Пример простого </a:t>
            </a:r>
            <a:r>
              <a:rPr lang="en-US" sz="3200" dirty="0" err="1"/>
              <a:t>Dockerfile</a:t>
            </a:r>
            <a:r>
              <a:rPr lang="en-US" sz="3200" dirty="0"/>
              <a:t> </a:t>
            </a:r>
            <a:r>
              <a:rPr lang="en-US" sz="3200" dirty="0" err="1"/>
              <a:t>д</a:t>
            </a:r>
            <a:r>
              <a:rPr lang="ru-RU" sz="3200" dirty="0"/>
              <a:t>ля </a:t>
            </a:r>
            <a:r>
              <a:rPr lang="en-US" sz="3200" dirty="0"/>
              <a:t>Spring Boot </a:t>
            </a:r>
            <a:r>
              <a:rPr lang="ru-RU" sz="3200" dirty="0"/>
              <a:t>приложения</a:t>
            </a:r>
            <a:endParaRPr lang="ru-RU" sz="3200" i="0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1BA81-2603-B16E-764D-D3235A55F032}"/>
              </a:ext>
            </a:extLst>
          </p:cNvPr>
          <p:cNvSpPr txBox="1"/>
          <p:nvPr/>
        </p:nvSpPr>
        <p:spPr>
          <a:xfrm>
            <a:off x="7041479" y="9654712"/>
            <a:ext cx="11473559" cy="83099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32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docker build -t </a:t>
            </a:r>
            <a:r>
              <a:rPr lang="en" sz="3200" b="0" i="0" u="none" strike="noStrike" dirty="0" err="1">
                <a:solidFill>
                  <a:srgbClr val="FFFFFF"/>
                </a:solidFill>
                <a:effectLst/>
                <a:latin typeface="Monaco" pitchFamily="2" charset="0"/>
              </a:rPr>
              <a:t>myorg</a:t>
            </a:r>
            <a:r>
              <a:rPr lang="en" sz="32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/</a:t>
            </a:r>
            <a:r>
              <a:rPr lang="en" sz="3200" b="0" i="0" u="none" strike="noStrike" dirty="0" err="1">
                <a:solidFill>
                  <a:srgbClr val="FFFFFF"/>
                </a:solidFill>
                <a:effectLst/>
                <a:latin typeface="Monaco" pitchFamily="2" charset="0"/>
              </a:rPr>
              <a:t>myapp</a:t>
            </a:r>
            <a:r>
              <a:rPr lang="en" sz="3200" b="0" i="0" u="none" strike="noStrike" dirty="0">
                <a:solidFill>
                  <a:srgbClr val="FFFFFF"/>
                </a:solidFill>
                <a:effectLst/>
                <a:latin typeface="Monaco" pitchFamily="2" charset="0"/>
              </a:rPr>
              <a:t> .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CDFCC-139E-7F50-D522-C60BEF7FFAF7}"/>
              </a:ext>
            </a:extLst>
          </p:cNvPr>
          <p:cNvSpPr txBox="1"/>
          <p:nvPr/>
        </p:nvSpPr>
        <p:spPr>
          <a:xfrm>
            <a:off x="6990518" y="8808401"/>
            <a:ext cx="119139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200" dirty="0"/>
              <a:t>Собрать образ можно следующей командой</a:t>
            </a:r>
            <a:endParaRPr lang="ru-RU" sz="32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56021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Примеры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48797-39E5-2CB3-3208-6FBD6B656DFC}"/>
              </a:ext>
            </a:extLst>
          </p:cNvPr>
          <p:cNvSpPr txBox="1"/>
          <p:nvPr/>
        </p:nvSpPr>
        <p:spPr>
          <a:xfrm>
            <a:off x="6795656" y="5257372"/>
            <a:ext cx="1274165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" sz="4000" i="0" dirty="0">
                <a:effectLst/>
                <a:hlinkClick r:id="rId3"/>
              </a:rPr>
              <a:t>https://github.com/ivannikolaev/java_h2/tree/main/s1_docker</a:t>
            </a:r>
            <a:endParaRPr lang="ru-RU" sz="4000" i="0" dirty="0">
              <a:effectLst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4000" i="0" dirty="0"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AEA89C-BB9D-6F42-2A63-06DC744AB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423199" y="2074678"/>
            <a:ext cx="5622881" cy="39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06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7">
            <a:extLst>
              <a:ext uri="{FF2B5EF4-FFF2-40B4-BE49-F238E27FC236}">
                <a16:creationId xmlns:a16="http://schemas.microsoft.com/office/drawing/2014/main" id="{2516A53F-82A9-19F9-4B05-9234DCE122E9}"/>
              </a:ext>
            </a:extLst>
          </p:cNvPr>
          <p:cNvSpPr txBox="1">
            <a:spLocks/>
          </p:cNvSpPr>
          <p:nvPr/>
        </p:nvSpPr>
        <p:spPr>
          <a:xfrm>
            <a:off x="843880" y="674419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Доп. материалы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F9BA296-A2DB-515F-337D-F0F37C2B7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2163763"/>
            <a:ext cx="196977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40C50-0D3D-96F6-79D0-3805AFB6FD29}"/>
              </a:ext>
            </a:extLst>
          </p:cNvPr>
          <p:cNvSpPr txBox="1"/>
          <p:nvPr/>
        </p:nvSpPr>
        <p:spPr>
          <a:xfrm>
            <a:off x="6858000" y="674419"/>
            <a:ext cx="12890500" cy="6986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sz="3200" dirty="0"/>
              <a:t>Официальный гайд  </a:t>
            </a:r>
            <a:endParaRPr lang="en-US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" sz="3200" dirty="0">
                <a:hlinkClick r:id="rId3"/>
              </a:rPr>
              <a:t>https://docs.docker.com/guides/get-started/</a:t>
            </a:r>
            <a:endParaRPr lang="en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/>
              <a:t>Liz Rice – Containers from scratch </a:t>
            </a:r>
            <a:r>
              <a:rPr lang="en-US" sz="3200" dirty="0">
                <a:hlinkClick r:id="rId4"/>
              </a:rPr>
              <a:t>https://www.youtube.com/watch?v=_TsSmSu57Zo</a:t>
            </a:r>
            <a:endParaRPr lang="en-US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i="0" dirty="0">
              <a:effectLst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/>
              <a:t>Docker Tutorial for Beginners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hlinkClick r:id="rId5"/>
              </a:rPr>
              <a:t>https://www.youtube.com/watch?v=3c-iBn73dDE</a:t>
            </a:r>
            <a:endParaRPr lang="en-US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i="0" dirty="0">
              <a:effectLst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i="0" dirty="0">
                <a:effectLst/>
              </a:rPr>
              <a:t>Linux namespaces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i="0" dirty="0">
                <a:effectLst/>
                <a:hlinkClick r:id="rId6"/>
              </a:rPr>
              <a:t>https://man7.org/linux/man-pages/man7/namespaces.7.html</a:t>
            </a:r>
            <a:endParaRPr lang="en-US" sz="3200" i="0" dirty="0">
              <a:effectLst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i="0" dirty="0">
              <a:effectLst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i="0" dirty="0">
                <a:effectLst/>
              </a:rPr>
              <a:t>Linux </a:t>
            </a:r>
            <a:r>
              <a:rPr lang="en-US" sz="3200" i="0" dirty="0" err="1">
                <a:effectLst/>
              </a:rPr>
              <a:t>cgroups</a:t>
            </a:r>
            <a:r>
              <a:rPr lang="en-US" sz="3200" i="0" dirty="0">
                <a:effectLst/>
              </a:rPr>
              <a:t>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i="0" dirty="0">
                <a:effectLst/>
                <a:hlinkClick r:id="rId7"/>
              </a:rPr>
              <a:t>https://man7.org/linux/man-pages/man7/cgroups.7.html</a:t>
            </a:r>
            <a:endParaRPr lang="en-US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C4E874-C70B-FCFF-C3A4-3485BF1A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854321"/>
            <a:ext cx="2348345" cy="29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757E3-A7D3-1B95-8E7F-598C2CCDB38A}"/>
              </a:ext>
            </a:extLst>
          </p:cNvPr>
          <p:cNvSpPr txBox="1"/>
          <p:nvPr/>
        </p:nvSpPr>
        <p:spPr>
          <a:xfrm>
            <a:off x="9512877" y="7854321"/>
            <a:ext cx="9929090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/>
              <a:t>Docker in Practice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hlinkClick r:id="rId9"/>
              </a:rPr>
              <a:t>https://www.manning.com/books/docker-in-practice-second-edition</a:t>
            </a:r>
            <a:endParaRPr lang="en-US" sz="3200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984A5D-CB00-18FC-FF12-F42435C3B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0" y="3269672"/>
            <a:ext cx="5073211" cy="29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61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413A17-1343-5B97-27F8-8CDC876BA917}"/>
              </a:ext>
            </a:extLst>
          </p:cNvPr>
          <p:cNvSpPr txBox="1"/>
          <p:nvPr/>
        </p:nvSpPr>
        <p:spPr>
          <a:xfrm>
            <a:off x="9899650" y="4795233"/>
            <a:ext cx="467050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9600" dirty="0"/>
              <a:t>Вопросы</a:t>
            </a:r>
            <a:endParaRPr kumimoji="0" lang="ru-RU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18A842-BF2A-8FEF-618C-B2FDD300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1168"/>
            <a:ext cx="7037788" cy="70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07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31165</TotalTime>
  <Words>547</Words>
  <Application>Microsoft Macintosh PowerPoint</Application>
  <PresentationFormat>Произвольный</PresentationFormat>
  <Paragraphs>79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Tinkoff Sans</vt:lpstr>
      <vt:lpstr>-webkit-standard</vt:lpstr>
      <vt:lpstr>AmazonEmber</vt:lpstr>
      <vt:lpstr>Arial</vt:lpstr>
      <vt:lpstr>Monaco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Ivan Nikolaev</cp:lastModifiedBy>
  <cp:revision>648</cp:revision>
  <dcterms:modified xsi:type="dcterms:W3CDTF">2024-02-08T05:20:04Z</dcterms:modified>
</cp:coreProperties>
</file>